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3" r:id="rId9"/>
    <p:sldId id="266" r:id="rId10"/>
    <p:sldId id="264" r:id="rId11"/>
    <p:sldId id="262" r:id="rId12"/>
    <p:sldId id="265" r:id="rId13"/>
    <p:sldId id="269" r:id="rId14"/>
    <p:sldId id="267" r:id="rId15"/>
    <p:sldId id="268" r:id="rId1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45"/>
    <p:restoredTop sz="94617"/>
  </p:normalViewPr>
  <p:slideViewPr>
    <p:cSldViewPr snapToGrid="0" snapToObjects="1">
      <p:cViewPr varScale="1">
        <p:scale>
          <a:sx n="94" d="100"/>
          <a:sy n="94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C392-C95C-344B-8E40-BE8C6834F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ADBED-E323-984F-B0F5-22E062F06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22B56-1ECA-2042-878B-D5B027C4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1AE7E-8663-AA4D-B48D-16E10C129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F4BEC-B0C8-FD48-AA2F-67102EEDC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191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9B2B-E3AA-704F-9810-26BAC98B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E1C96-3780-0E4B-9EE2-AC53B115B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FD134-58D6-F648-817F-D78B3384A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433E8-B5A7-ED4C-BBAD-EDD20649C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C9751-8508-0D4E-9AB9-E5885DCE6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00017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ED19A7-D67E-BF42-8729-7DF565C6D1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EA9E5-9558-A74D-ABBE-B0DC82D22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94BC2-E888-C848-B775-46BBCF186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24AA1-6BA1-0C49-9A8C-77A4055FC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10E9C-0083-FB44-8E48-2D49CF3FB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1480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F938-07D0-4D44-921E-FB9373CD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5460C-8319-5C42-9683-D9E625FB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F2565-FA39-CC48-8E67-2D2A3522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D7C21-AFC5-9944-B31B-AD14979BB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54ACD-291D-0D4C-85D3-EA82D43F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589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B936-CFC6-5844-AE45-FB47CC845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48A01-4EBB-DA46-A43E-F1E6F5F7E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20EB6-1C57-6B46-A890-AFD944046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2DF10-4CF0-EE49-AE8A-D3E62B7E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7935C-782F-794F-B1D8-E9748A8E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16062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8803D-5E5F-9443-AD05-5BC46D5FE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61986-DAFB-0C40-A292-7A8E814AC8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305FA-CB30-E946-A447-32D023A6D4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7EB7D-B654-7D4C-94B4-AA046C911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2019-01-08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C6827-7BF2-A242-B12E-09D00F7F8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7A22B-0848-D84E-B955-78E243532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98183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DF705-51F6-FE4B-AFB7-5AD55789F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49621-F481-E043-85E3-455CF3BF6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C538E7-CA3D-6146-AC47-9C200382B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B61AFB-185B-6243-85A5-8328EB94C8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ADAC6E-D134-F44F-8563-3057AAE565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6EE4B0-67C0-2045-83F5-FDAC89E2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2019-01-08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B24A03-AA84-3942-8BC0-E2342F766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12B617-041B-E942-B0CE-56834CC7C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74936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D6F1-B9CC-9149-9254-A5A8D4B92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632D85-0145-4A43-88E9-2F318EF1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2019-01-08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1FE1C-C550-9345-8049-4823A43E0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3D13A-1D93-C040-B7F8-5FE9DB47E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24128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AB353F-377B-9244-89F1-803BE2254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2019-01-08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9790B6-215C-3947-A03D-2D55C736E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610CB-7BB9-1941-A228-24530C57B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4497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639-6658-EB4C-943C-C05946FD3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C623A-B730-824D-B449-BFE5090F5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7D176A-6B5C-EA43-8D53-F83447B55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E55505-F8C8-0541-B0E5-466E47BAC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2019-01-08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B8417-82F2-594D-B533-E6F650DFC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4BCE6-9602-ED47-98AC-835358EC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59345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60A2C-55E9-474E-8113-FCF525802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9B1F7B-53F6-D043-8F87-AEDBDA8C2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2CF193-0FC9-504B-983D-81FA15B8E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BA4AE-EA35-2E44-96A6-7CFA964B7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2019-01-08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2582C3-2989-CD49-B52D-5C907BAF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B8CA1-A6BD-7941-B872-68F15DF38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839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4F73D2-D6A7-1048-A451-10568F696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9710F-7D07-6043-8C11-48E324A31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EC131-1ADD-0842-BA37-97A2714CA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AB255-E2E8-2641-9372-C11DE68CCE4F}" type="datetimeFigureOut">
              <a:rPr lang="sv-SE" smtClean="0"/>
              <a:t>2019-01-08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CB24D-9AA2-E149-82B6-3986A436D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4676-D4B7-3446-88C6-02F0C735F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6735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EAA7E-8ACB-B446-AB69-1F8AC62F8C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sv-SE" dirty="0"/>
            </a:br>
            <a:r>
              <a:rPr lang="sv-SE" dirty="0" err="1"/>
              <a:t>Plots</a:t>
            </a:r>
            <a:r>
              <a:rPr lang="sv-SE" dirty="0"/>
              <a:t> for </a:t>
            </a:r>
            <a:r>
              <a:rPr lang="sv-SE" dirty="0" err="1"/>
              <a:t>blood</a:t>
            </a:r>
            <a:r>
              <a:rPr lang="sv-SE" dirty="0"/>
              <a:t>/</a:t>
            </a:r>
            <a:r>
              <a:rPr lang="sv-SE" dirty="0" err="1"/>
              <a:t>brain</a:t>
            </a:r>
            <a:r>
              <a:rPr lang="sv-SE" dirty="0"/>
              <a:t> atlas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ACC692-23BF-2F42-AF6C-858E21EE05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Wen </a:t>
            </a:r>
            <a:r>
              <a:rPr lang="sv-SE" dirty="0" err="1"/>
              <a:t>Zhong</a:t>
            </a:r>
            <a:endParaRPr lang="sv-SE" dirty="0"/>
          </a:p>
          <a:p>
            <a:r>
              <a:rPr lang="sv-SE" dirty="0"/>
              <a:t>20181219</a:t>
            </a:r>
          </a:p>
        </p:txBody>
      </p:sp>
    </p:spTree>
    <p:extLst>
      <p:ext uri="{BB962C8B-B14F-4D97-AF65-F5344CB8AC3E}">
        <p14:creationId xmlns:p14="http://schemas.microsoft.com/office/powerpoint/2010/main" val="1228673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3780F9-0CEF-9D49-838C-5A68C7741DB2}"/>
              </a:ext>
            </a:extLst>
          </p:cNvPr>
          <p:cNvSpPr txBox="1"/>
          <p:nvPr/>
        </p:nvSpPr>
        <p:spPr>
          <a:xfrm>
            <a:off x="682387" y="368490"/>
            <a:ext cx="10964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/ Brain atlas –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(Wen)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687B27-57D5-D140-8B4A-4AE554CCEDAC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D71D3F-D810-6B4C-9117-799C67F67BE4}"/>
              </a:ext>
            </a:extLst>
          </p:cNvPr>
          <p:cNvSpPr txBox="1"/>
          <p:nvPr/>
        </p:nvSpPr>
        <p:spPr>
          <a:xfrm>
            <a:off x="704536" y="1424066"/>
            <a:ext cx="10942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 err="1"/>
              <a:t>Triangle</a:t>
            </a:r>
            <a:r>
              <a:rPr lang="sv-SE" sz="2800" dirty="0"/>
              <a:t> </a:t>
            </a:r>
            <a:r>
              <a:rPr lang="sv-SE" sz="2800" dirty="0" err="1"/>
              <a:t>plot</a:t>
            </a:r>
            <a:r>
              <a:rPr lang="sv-SE" sz="2800" dirty="0"/>
              <a:t>:   </a:t>
            </a:r>
            <a:r>
              <a:rPr lang="sv-SE" sz="2800" dirty="0" err="1"/>
              <a:t>analysis</a:t>
            </a:r>
            <a:r>
              <a:rPr lang="sv-SE" sz="2800" dirty="0"/>
              <a:t> the </a:t>
            </a:r>
            <a:r>
              <a:rPr lang="sv-SE" sz="2800" dirty="0" err="1"/>
              <a:t>variances</a:t>
            </a:r>
            <a:r>
              <a:rPr lang="sv-SE" sz="2800" dirty="0"/>
              <a:t> </a:t>
            </a:r>
            <a:r>
              <a:rPr lang="sv-SE" sz="2800" dirty="0" err="1"/>
              <a:t>of</a:t>
            </a:r>
            <a:r>
              <a:rPr lang="sv-SE" sz="2800" dirty="0"/>
              <a:t> </a:t>
            </a:r>
            <a:r>
              <a:rPr lang="sv-SE" sz="2800" dirty="0" err="1"/>
              <a:t>subjects</a:t>
            </a:r>
            <a:r>
              <a:rPr lang="sv-SE" sz="2800" dirty="0"/>
              <a:t> and </a:t>
            </a:r>
            <a:r>
              <a:rPr lang="sv-SE" sz="2800" dirty="0" err="1"/>
              <a:t>tissue</a:t>
            </a:r>
            <a:r>
              <a:rPr lang="sv-SE" sz="2800" dirty="0"/>
              <a:t> </a:t>
            </a:r>
            <a:r>
              <a:rPr lang="sv-SE" sz="2800" dirty="0" err="1"/>
              <a:t>types</a:t>
            </a:r>
            <a:endParaRPr lang="sv-SE" sz="2800" dirty="0"/>
          </a:p>
          <a:p>
            <a:endParaRPr lang="sv-SE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3490D9-D85C-E74B-B291-35395E00F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0" y="2168311"/>
            <a:ext cx="6139016" cy="45821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CD3864-4846-214E-948D-FD4B897F4362}"/>
              </a:ext>
            </a:extLst>
          </p:cNvPr>
          <p:cNvSpPr/>
          <p:nvPr/>
        </p:nvSpPr>
        <p:spPr>
          <a:xfrm>
            <a:off x="2278503" y="1929784"/>
            <a:ext cx="2008684" cy="47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ysClr val="windowText" lastClr="000000"/>
                </a:solidFill>
              </a:rPr>
              <a:t>Tissue_varying</a:t>
            </a:r>
            <a:endParaRPr lang="sv-SE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6EABD1-BAB7-8F49-B6BF-8E1968776936}"/>
              </a:ext>
            </a:extLst>
          </p:cNvPr>
          <p:cNvSpPr/>
          <p:nvPr/>
        </p:nvSpPr>
        <p:spPr>
          <a:xfrm>
            <a:off x="-1" y="6280880"/>
            <a:ext cx="2098624" cy="394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ysClr val="windowText" lastClr="000000"/>
                </a:solidFill>
              </a:rPr>
              <a:t>Individual_varying</a:t>
            </a:r>
            <a:endParaRPr lang="sv-SE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AA6139-1054-0F43-BA3F-EE2DEEE8D549}"/>
              </a:ext>
            </a:extLst>
          </p:cNvPr>
          <p:cNvSpPr/>
          <p:nvPr/>
        </p:nvSpPr>
        <p:spPr>
          <a:xfrm>
            <a:off x="4574497" y="6280880"/>
            <a:ext cx="2098624" cy="394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ysClr val="windowText" lastClr="000000"/>
                </a:solidFill>
              </a:rPr>
              <a:t>Residuals</a:t>
            </a:r>
            <a:endParaRPr lang="sv-SE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B0A8E-4E00-D845-86A7-723264DB3F58}"/>
              </a:ext>
            </a:extLst>
          </p:cNvPr>
          <p:cNvSpPr txBox="1"/>
          <p:nvPr/>
        </p:nvSpPr>
        <p:spPr>
          <a:xfrm>
            <a:off x="4457078" y="2064015"/>
            <a:ext cx="7759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err="1"/>
              <a:t>Select</a:t>
            </a:r>
            <a:r>
              <a:rPr lang="sv-SE" sz="2400" dirty="0"/>
              <a:t> </a:t>
            </a:r>
            <a:r>
              <a:rPr lang="sv-SE" sz="2400" dirty="0" err="1"/>
              <a:t>significantly</a:t>
            </a:r>
            <a:r>
              <a:rPr lang="sv-SE" sz="2400" dirty="0"/>
              <a:t> </a:t>
            </a:r>
            <a:r>
              <a:rPr lang="sv-SE" sz="2400" dirty="0" err="1"/>
              <a:t>tissue</a:t>
            </a:r>
            <a:r>
              <a:rPr lang="sv-SE" sz="2400" dirty="0"/>
              <a:t> </a:t>
            </a:r>
            <a:r>
              <a:rPr lang="sv-SE" sz="2400" dirty="0" err="1"/>
              <a:t>associated</a:t>
            </a:r>
            <a:r>
              <a:rPr lang="sv-SE" sz="2400" dirty="0"/>
              <a:t> proteins, </a:t>
            </a:r>
            <a:r>
              <a:rPr lang="sv-SE" sz="2400" dirty="0" err="1"/>
              <a:t>draw</a:t>
            </a:r>
            <a:r>
              <a:rPr lang="sv-SE" sz="2400" dirty="0"/>
              <a:t> </a:t>
            </a:r>
            <a:r>
              <a:rPr lang="sv-SE" sz="2400" dirty="0" err="1"/>
              <a:t>network</a:t>
            </a:r>
            <a:endParaRPr lang="sv-SE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D060BD-5174-9C4E-AECE-921A77568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930" y="2645365"/>
            <a:ext cx="3327296" cy="38378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C2921E-6D50-EA43-9451-68C88E1C9B13}"/>
              </a:ext>
            </a:extLst>
          </p:cNvPr>
          <p:cNvSpPr txBox="1"/>
          <p:nvPr/>
        </p:nvSpPr>
        <p:spPr>
          <a:xfrm>
            <a:off x="9336921" y="5081665"/>
            <a:ext cx="301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map</a:t>
            </a:r>
            <a:r>
              <a:rPr lang="sv-SE" dirty="0"/>
              <a:t> </a:t>
            </a:r>
            <a:r>
              <a:rPr lang="sv-SE" dirty="0" err="1"/>
              <a:t>tissue</a:t>
            </a:r>
            <a:r>
              <a:rPr lang="sv-SE" dirty="0"/>
              <a:t> expression </a:t>
            </a:r>
            <a:r>
              <a:rPr lang="sv-SE" dirty="0" err="1"/>
              <a:t>values</a:t>
            </a:r>
            <a:r>
              <a:rPr lang="sv-SE" dirty="0"/>
              <a:t> to the </a:t>
            </a:r>
            <a:r>
              <a:rPr lang="sv-SE" dirty="0" err="1"/>
              <a:t>network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32743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0759B9-C3F1-3A47-962F-5DEB5C323B94}"/>
              </a:ext>
            </a:extLst>
          </p:cNvPr>
          <p:cNvSpPr txBox="1"/>
          <p:nvPr/>
        </p:nvSpPr>
        <p:spPr>
          <a:xfrm>
            <a:off x="409688" y="356947"/>
            <a:ext cx="11797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/ Brain atlas – region/cell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(Wen)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ED0F9D-4B91-BB4C-A8CB-1716164280DF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1708480-3D6D-2740-8918-DD8BC2479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77" y="1997125"/>
            <a:ext cx="11343662" cy="26648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FDA4BD-3B0B-D848-95F9-ADBF2D077C84}"/>
              </a:ext>
            </a:extLst>
          </p:cNvPr>
          <p:cNvSpPr txBox="1"/>
          <p:nvPr/>
        </p:nvSpPr>
        <p:spPr>
          <a:xfrm>
            <a:off x="794479" y="5195176"/>
            <a:ext cx="11027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 err="1"/>
              <a:t>Bayesian</a:t>
            </a:r>
            <a:r>
              <a:rPr lang="sv-SE" sz="2800" dirty="0"/>
              <a:t> </a:t>
            </a:r>
            <a:r>
              <a:rPr lang="sv-SE" sz="2800" dirty="0" err="1"/>
              <a:t>Biclustering</a:t>
            </a:r>
            <a:r>
              <a:rPr lang="sv-SE" sz="2800" dirty="0"/>
              <a:t> or </a:t>
            </a:r>
            <a:r>
              <a:rPr lang="sv-SE" sz="2800" dirty="0" err="1"/>
              <a:t>other</a:t>
            </a:r>
            <a:r>
              <a:rPr lang="sv-SE" sz="2800" dirty="0"/>
              <a:t> </a:t>
            </a:r>
            <a:r>
              <a:rPr lang="sv-SE" sz="2800" dirty="0" err="1"/>
              <a:t>methods</a:t>
            </a:r>
            <a:r>
              <a:rPr lang="sv-SE" sz="2800" dirty="0"/>
              <a:t> (PPI </a:t>
            </a:r>
            <a:r>
              <a:rPr lang="sv-SE" sz="2800" dirty="0" err="1"/>
              <a:t>of</a:t>
            </a:r>
            <a:r>
              <a:rPr lang="sv-SE" sz="2800" dirty="0"/>
              <a:t> </a:t>
            </a:r>
            <a:r>
              <a:rPr lang="sv-SE" sz="2800" dirty="0" err="1"/>
              <a:t>elevated</a:t>
            </a:r>
            <a:r>
              <a:rPr lang="sv-SE" sz="2800" dirty="0"/>
              <a:t> genes?)</a:t>
            </a:r>
          </a:p>
        </p:txBody>
      </p:sp>
    </p:spTree>
    <p:extLst>
      <p:ext uri="{BB962C8B-B14F-4D97-AF65-F5344CB8AC3E}">
        <p14:creationId xmlns:p14="http://schemas.microsoft.com/office/powerpoint/2010/main" val="1594773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AE416D-E6EF-1A48-B740-C77F43207B4D}"/>
              </a:ext>
            </a:extLst>
          </p:cNvPr>
          <p:cNvSpPr txBox="1"/>
          <p:nvPr/>
        </p:nvSpPr>
        <p:spPr>
          <a:xfrm>
            <a:off x="682387" y="368490"/>
            <a:ext cx="11984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/ Brain atlas –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(Wen)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194BD9-AAC9-6140-90C9-99F91E29A0D1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2BA181-14D9-1B4E-8518-F81B69D7D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013" y="1223412"/>
            <a:ext cx="5556187" cy="5443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B9C021-4CA6-EA48-BCDF-8179F9361EA2}"/>
              </a:ext>
            </a:extLst>
          </p:cNvPr>
          <p:cNvSpPr txBox="1"/>
          <p:nvPr/>
        </p:nvSpPr>
        <p:spPr>
          <a:xfrm>
            <a:off x="284813" y="6012369"/>
            <a:ext cx="6188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/>
              <a:t>Correlations</a:t>
            </a:r>
            <a:r>
              <a:rPr lang="sv-SE" sz="2000" dirty="0"/>
              <a:t> or co-expression on </a:t>
            </a:r>
            <a:r>
              <a:rPr lang="sv-SE" sz="2000" dirty="0" err="1"/>
              <a:t>function</a:t>
            </a:r>
            <a:r>
              <a:rPr lang="sv-SE" sz="2000" dirty="0"/>
              <a:t> </a:t>
            </a:r>
            <a:r>
              <a:rPr lang="sv-SE" sz="2000" dirty="0" err="1"/>
              <a:t>level</a:t>
            </a:r>
            <a:r>
              <a:rPr lang="sv-SE" sz="2000" dirty="0"/>
              <a:t> (GO term or </a:t>
            </a:r>
            <a:r>
              <a:rPr lang="sv-SE" sz="2000" dirty="0" err="1"/>
              <a:t>pathways</a:t>
            </a:r>
            <a:r>
              <a:rPr lang="sv-SE" sz="2000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C95C6-E299-CA4F-8544-6BDC05154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2794"/>
            <a:ext cx="5519533" cy="44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81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1F5275-0ED3-F64D-A41A-B05947E083CB}"/>
              </a:ext>
            </a:extLst>
          </p:cNvPr>
          <p:cNvSpPr txBox="1"/>
          <p:nvPr/>
        </p:nvSpPr>
        <p:spPr>
          <a:xfrm>
            <a:off x="382584" y="311812"/>
            <a:ext cx="12650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>
                <a:latin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sv-SE" sz="3200" dirty="0" err="1"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  <a:r>
              <a:rPr lang="sv-SE" sz="3200" dirty="0">
                <a:latin typeface="Arial" panose="020B0604020202020204" pitchFamily="34" charset="0"/>
                <a:cs typeface="Arial" panose="020B0604020202020204" pitchFamily="34" charset="0"/>
              </a:rPr>
              <a:t> / Brain atlas – differential expression </a:t>
            </a:r>
            <a:r>
              <a:rPr lang="sv-SE" sz="3200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sv-SE" sz="3200" dirty="0">
                <a:latin typeface="Arial" panose="020B0604020202020204" pitchFamily="34" charset="0"/>
                <a:cs typeface="Arial" panose="020B0604020202020204" pitchFamily="34" charset="0"/>
              </a:rPr>
              <a:t> (Wen)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121D15-1FD8-2C48-8EA4-34E058CFFBCA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635DE5-6DB2-F840-B424-4F3F77C89B3D}"/>
              </a:ext>
            </a:extLst>
          </p:cNvPr>
          <p:cNvSpPr txBox="1"/>
          <p:nvPr/>
        </p:nvSpPr>
        <p:spPr>
          <a:xfrm>
            <a:off x="382584" y="1349114"/>
            <a:ext cx="7307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sv-SE" sz="2400" dirty="0" err="1"/>
              <a:t>Comparisons</a:t>
            </a:r>
            <a:r>
              <a:rPr lang="sv-SE" sz="2400" dirty="0"/>
              <a:t> </a:t>
            </a:r>
            <a:r>
              <a:rPr lang="sv-SE" sz="2400" dirty="0" err="1"/>
              <a:t>of</a:t>
            </a:r>
            <a:r>
              <a:rPr lang="sv-SE" sz="2400" dirty="0"/>
              <a:t> </a:t>
            </a:r>
            <a:r>
              <a:rPr lang="sv-SE" sz="2400" dirty="0" err="1"/>
              <a:t>interested</a:t>
            </a:r>
            <a:r>
              <a:rPr lang="sv-SE" sz="2400" dirty="0"/>
              <a:t> regions</a:t>
            </a:r>
          </a:p>
          <a:p>
            <a:pPr marL="457200" indent="-457200">
              <a:buAutoNum type="arabicPeriod"/>
            </a:pPr>
            <a:r>
              <a:rPr lang="sv-SE" sz="2400" dirty="0" err="1"/>
              <a:t>Functional</a:t>
            </a:r>
            <a:r>
              <a:rPr lang="sv-SE" sz="2400" dirty="0"/>
              <a:t> </a:t>
            </a:r>
            <a:r>
              <a:rPr lang="sv-SE" sz="2400" dirty="0" err="1"/>
              <a:t>analysis</a:t>
            </a:r>
            <a:endParaRPr lang="sv-SE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07A281-1014-434D-BA44-DAB1F2ABA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84" y="2410107"/>
            <a:ext cx="4495829" cy="4422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278B17-E728-C649-B219-17A417C31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659" y="1985238"/>
            <a:ext cx="6183701" cy="467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26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D25DE7-C5E1-C94B-8FB1-54E00A23874E}"/>
              </a:ext>
            </a:extLst>
          </p:cNvPr>
          <p:cNvSpPr txBox="1"/>
          <p:nvPr/>
        </p:nvSpPr>
        <p:spPr>
          <a:xfrm>
            <a:off x="682387" y="368490"/>
            <a:ext cx="11984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8. Brain atlas – species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(Wen)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F46A03-031A-3545-8B3E-CED98DA0FA01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0A27B3-5851-434C-89B6-CFFBD3A2AF79}"/>
              </a:ext>
            </a:extLst>
          </p:cNvPr>
          <p:cNvSpPr txBox="1"/>
          <p:nvPr/>
        </p:nvSpPr>
        <p:spPr>
          <a:xfrm>
            <a:off x="7689954" y="3112172"/>
            <a:ext cx="38974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/>
              <a:t>Distributions </a:t>
            </a:r>
            <a:r>
              <a:rPr lang="sv-SE" sz="2000" dirty="0" err="1"/>
              <a:t>of</a:t>
            </a:r>
            <a:r>
              <a:rPr lang="sv-SE" sz="2000" dirty="0"/>
              <a:t> gene expression (</a:t>
            </a:r>
            <a:r>
              <a:rPr lang="sv-SE" sz="2000" dirty="0" err="1"/>
              <a:t>mouse</a:t>
            </a:r>
            <a:r>
              <a:rPr lang="sv-SE" sz="2000" dirty="0"/>
              <a:t>, </a:t>
            </a:r>
            <a:r>
              <a:rPr lang="sv-SE" sz="2000" dirty="0" err="1"/>
              <a:t>pig</a:t>
            </a:r>
            <a:r>
              <a:rPr lang="sv-SE" sz="2000" dirty="0"/>
              <a:t>, human) </a:t>
            </a:r>
          </a:p>
          <a:p>
            <a:endParaRPr lang="sv-SE" sz="2000" dirty="0"/>
          </a:p>
          <a:p>
            <a:r>
              <a:rPr lang="sv-SE" sz="2000" dirty="0" err="1"/>
              <a:t>triangle</a:t>
            </a:r>
            <a:r>
              <a:rPr lang="sv-SE" sz="2000" dirty="0"/>
              <a:t> </a:t>
            </a:r>
            <a:r>
              <a:rPr lang="sv-SE" sz="2000" dirty="0" err="1"/>
              <a:t>plots</a:t>
            </a:r>
            <a:r>
              <a:rPr lang="sv-SE" sz="2000" dirty="0"/>
              <a:t> </a:t>
            </a:r>
            <a:r>
              <a:rPr lang="sv-SE" sz="2000" dirty="0" err="1"/>
              <a:t>instead</a:t>
            </a:r>
            <a:endParaRPr lang="sv-SE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762322-A77B-BD4A-B554-BB72818B4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8" y="1223412"/>
            <a:ext cx="7649396" cy="55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25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28C9B0-6EFE-2C45-9E03-BA8366F2ECD7}"/>
              </a:ext>
            </a:extLst>
          </p:cNvPr>
          <p:cNvSpPr txBox="1"/>
          <p:nvPr/>
        </p:nvSpPr>
        <p:spPr>
          <a:xfrm>
            <a:off x="682387" y="368490"/>
            <a:ext cx="11984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9. Brain atlas – species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sv-SE" sz="3600">
                <a:latin typeface="Arial" panose="020B0604020202020204" pitchFamily="34" charset="0"/>
                <a:cs typeface="Arial" panose="020B0604020202020204" pitchFamily="34" charset="0"/>
              </a:rPr>
              <a:t> (Wen)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1B069D-5E91-8E45-AE76-2BE1B1E05986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298E68F-4B72-7B4C-9C1E-5DE652D5F06C}"/>
              </a:ext>
            </a:extLst>
          </p:cNvPr>
          <p:cNvSpPr txBox="1"/>
          <p:nvPr/>
        </p:nvSpPr>
        <p:spPr>
          <a:xfrm>
            <a:off x="292642" y="1408240"/>
            <a:ext cx="98706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sv-SE" sz="2800" dirty="0"/>
              <a:t>Rank the </a:t>
            </a:r>
            <a:r>
              <a:rPr lang="sv-SE" sz="2800" dirty="0" err="1"/>
              <a:t>variability</a:t>
            </a:r>
            <a:r>
              <a:rPr lang="sv-SE" sz="2800" dirty="0"/>
              <a:t> </a:t>
            </a:r>
            <a:r>
              <a:rPr lang="sv-SE" sz="2800" dirty="0" err="1"/>
              <a:t>of</a:t>
            </a:r>
            <a:r>
              <a:rPr lang="sv-SE" sz="2800" dirty="0"/>
              <a:t> different regions</a:t>
            </a:r>
          </a:p>
          <a:p>
            <a:pPr marL="514350" indent="-514350">
              <a:buAutoNum type="arabicPeriod"/>
            </a:pPr>
            <a:r>
              <a:rPr lang="sv-SE" sz="2800" dirty="0" err="1"/>
              <a:t>Correlation</a:t>
            </a:r>
            <a:r>
              <a:rPr lang="sv-SE" sz="2800" dirty="0"/>
              <a:t> </a:t>
            </a:r>
            <a:r>
              <a:rPr lang="sv-SE" sz="2800" dirty="0" err="1"/>
              <a:t>of</a:t>
            </a:r>
            <a:r>
              <a:rPr lang="sv-SE" sz="2800" dirty="0"/>
              <a:t> different regions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9651B-1D12-234F-A4FF-02EE24AEA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386" y="2072352"/>
            <a:ext cx="5156200" cy="4597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895EFA-3117-F940-AA07-DB43D4DD80E8}"/>
              </a:ext>
            </a:extLst>
          </p:cNvPr>
          <p:cNvSpPr txBox="1"/>
          <p:nvPr/>
        </p:nvSpPr>
        <p:spPr>
          <a:xfrm>
            <a:off x="4896995" y="4091660"/>
            <a:ext cx="106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Human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E985E-0488-8D48-807E-7EBD0A2DB936}"/>
              </a:ext>
            </a:extLst>
          </p:cNvPr>
          <p:cNvSpPr txBox="1"/>
          <p:nvPr/>
        </p:nvSpPr>
        <p:spPr>
          <a:xfrm>
            <a:off x="8002458" y="1692795"/>
            <a:ext cx="106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Mouse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4CEA18-CC6D-B445-ADFB-AD8497B47C06}"/>
              </a:ext>
            </a:extLst>
          </p:cNvPr>
          <p:cNvSpPr txBox="1"/>
          <p:nvPr/>
        </p:nvSpPr>
        <p:spPr>
          <a:xfrm>
            <a:off x="8122378" y="6485086"/>
            <a:ext cx="106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Pig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73008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62CA81-ED61-D145-B6CC-3E68E8DFB05A}"/>
              </a:ext>
            </a:extLst>
          </p:cNvPr>
          <p:cNvSpPr txBox="1"/>
          <p:nvPr/>
        </p:nvSpPr>
        <p:spPr>
          <a:xfrm>
            <a:off x="682388" y="368490"/>
            <a:ext cx="11509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latin typeface="Arial" panose="020B0604020202020204" pitchFamily="34" charset="0"/>
                <a:cs typeface="Arial" panose="020B0604020202020204" pitchFamily="34" charset="0"/>
              </a:rPr>
              <a:t>0. all </a:t>
            </a:r>
            <a:r>
              <a:rPr lang="sv-SE" sz="2800" dirty="0" err="1">
                <a:latin typeface="Arial" panose="020B0604020202020204" pitchFamily="34" charset="0"/>
                <a:cs typeface="Arial" panose="020B0604020202020204" pitchFamily="34" charset="0"/>
              </a:rPr>
              <a:t>tissues</a:t>
            </a:r>
            <a:r>
              <a:rPr lang="sv-SE" sz="2800" dirty="0">
                <a:latin typeface="Arial" panose="020B0604020202020204" pitchFamily="34" charset="0"/>
                <a:cs typeface="Arial" panose="020B0604020202020204" pitchFamily="34" charset="0"/>
              </a:rPr>
              <a:t>– all </a:t>
            </a:r>
            <a:r>
              <a:rPr lang="sv-SE" sz="2800" dirty="0" err="1">
                <a:latin typeface="Arial" panose="020B0604020202020204" pitchFamily="34" charset="0"/>
                <a:cs typeface="Arial" panose="020B0604020202020204" pitchFamily="34" charset="0"/>
              </a:rPr>
              <a:t>tissue</a:t>
            </a:r>
            <a:r>
              <a:rPr lang="sv-SE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800" dirty="0" err="1"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  <a:r>
              <a:rPr lang="sv-SE" sz="2800" dirty="0">
                <a:latin typeface="Arial" panose="020B0604020202020204" pitchFamily="34" charset="0"/>
                <a:cs typeface="Arial" panose="020B0604020202020204" pitchFamily="34" charset="0"/>
              </a:rPr>
              <a:t> (Max </a:t>
            </a:r>
            <a:r>
              <a:rPr lang="sv-SE" sz="2800" dirty="0" err="1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r>
              <a:rPr lang="sv-SE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800" dirty="0" err="1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r>
              <a:rPr lang="sv-SE" sz="2800" dirty="0">
                <a:latin typeface="Arial" panose="020B0604020202020204" pitchFamily="34" charset="0"/>
                <a:cs typeface="Arial" panose="020B0604020202020204" pitchFamily="34" charset="0"/>
              </a:rPr>
              <a:t>, Wen </a:t>
            </a:r>
            <a:r>
              <a:rPr lang="sv-SE" sz="28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sv-SE" sz="2800" dirty="0">
                <a:latin typeface="Arial" panose="020B0604020202020204" pitchFamily="34" charset="0"/>
                <a:cs typeface="Arial" panose="020B0604020202020204" pitchFamily="34" charset="0"/>
              </a:rPr>
              <a:t>…)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DEE1C8-EB69-3A43-A929-3FE15177654D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456ACC-2A7B-0C48-8B62-BE15B527C84B}"/>
              </a:ext>
            </a:extLst>
          </p:cNvPr>
          <p:cNvSpPr txBox="1"/>
          <p:nvPr/>
        </p:nvSpPr>
        <p:spPr>
          <a:xfrm>
            <a:off x="1231790" y="5474702"/>
            <a:ext cx="6741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 err="1"/>
              <a:t>tSNE</a:t>
            </a:r>
            <a:r>
              <a:rPr lang="sv-SE" sz="2800" dirty="0"/>
              <a:t> / </a:t>
            </a:r>
            <a:r>
              <a:rPr lang="sv-SE" sz="2800" dirty="0" err="1"/>
              <a:t>umap</a:t>
            </a:r>
            <a:r>
              <a:rPr lang="sv-SE" sz="2800" dirty="0"/>
              <a:t>/ PCA/ </a:t>
            </a:r>
            <a:r>
              <a:rPr lang="sv-SE" sz="2800" dirty="0" err="1"/>
              <a:t>dendrogram</a:t>
            </a:r>
            <a:endParaRPr lang="sv-SE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045B83-43EE-9446-81A3-0950EB6A4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76" y="1223412"/>
            <a:ext cx="5354443" cy="40597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C26C6B-A40A-8143-A463-EB5324E25CF7}"/>
              </a:ext>
            </a:extLst>
          </p:cNvPr>
          <p:cNvSpPr txBox="1"/>
          <p:nvPr/>
        </p:nvSpPr>
        <p:spPr>
          <a:xfrm>
            <a:off x="1231790" y="6102218"/>
            <a:ext cx="6498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/>
              <a:t>Brain atlas  all cell </a:t>
            </a:r>
            <a:r>
              <a:rPr lang="sv-SE" sz="2800" dirty="0" err="1"/>
              <a:t>types</a:t>
            </a:r>
            <a:r>
              <a:rPr lang="sv-SE" sz="2800" dirty="0"/>
              <a:t> species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22495C-29BA-B144-B892-27B33D0A9C14}"/>
              </a:ext>
            </a:extLst>
          </p:cNvPr>
          <p:cNvSpPr txBox="1"/>
          <p:nvPr/>
        </p:nvSpPr>
        <p:spPr>
          <a:xfrm>
            <a:off x="6868633" y="3551274"/>
            <a:ext cx="412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Blood</a:t>
            </a:r>
            <a:r>
              <a:rPr lang="sv-SE" dirty="0"/>
              <a:t> – </a:t>
            </a:r>
            <a:r>
              <a:rPr lang="sv-SE" dirty="0" err="1"/>
              <a:t>sample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32567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253768-1AD1-2F4A-992B-B700271818D3}"/>
              </a:ext>
            </a:extLst>
          </p:cNvPr>
          <p:cNvSpPr txBox="1"/>
          <p:nvPr/>
        </p:nvSpPr>
        <p:spPr>
          <a:xfrm>
            <a:off x="682388" y="368490"/>
            <a:ext cx="8215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– all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tissues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DD79FC-9B44-E04E-B2D1-EB950C91A58A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546EA0D9-864B-0945-BE03-8A197B98A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89" y="1392072"/>
            <a:ext cx="5385380" cy="52339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A0A57F-E9CF-6940-BD2F-DEF53C4D15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590"/>
          <a:stretch/>
        </p:blipFill>
        <p:spPr>
          <a:xfrm>
            <a:off x="6389835" y="1276066"/>
            <a:ext cx="5456426" cy="546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50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F4C2DD-DE37-8E48-AF2F-3AAE0B0E6720}"/>
              </a:ext>
            </a:extLst>
          </p:cNvPr>
          <p:cNvSpPr txBox="1"/>
          <p:nvPr/>
        </p:nvSpPr>
        <p:spPr>
          <a:xfrm>
            <a:off x="682387" y="368490"/>
            <a:ext cx="11054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Categories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genes – all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tissues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E43712-51C2-FB47-AB3A-3C211ECF0D64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5DFC1C6-9A28-3544-8AF5-63C95F4D1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63" y="1223412"/>
            <a:ext cx="5139247" cy="5109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D6B6A0-112B-2246-8F57-C43D8E329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214" y="2383472"/>
            <a:ext cx="3251001" cy="3224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428AED-7F2E-2841-A88E-E7B383DB2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279" y="2286842"/>
            <a:ext cx="3374721" cy="33209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302A44-4CF6-2B4C-89B4-E8076A4C9748}"/>
              </a:ext>
            </a:extLst>
          </p:cNvPr>
          <p:cNvSpPr txBox="1"/>
          <p:nvPr/>
        </p:nvSpPr>
        <p:spPr>
          <a:xfrm>
            <a:off x="5964865" y="6113721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Tissues</a:t>
            </a:r>
            <a:r>
              <a:rPr lang="sv-SE" dirty="0"/>
              <a:t>  </a:t>
            </a:r>
            <a:r>
              <a:rPr lang="sv-SE" dirty="0" err="1"/>
              <a:t>numbers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8657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1FD040-8683-FF4D-8AE6-0272F6085A8F}"/>
              </a:ext>
            </a:extLst>
          </p:cNvPr>
          <p:cNvSpPr txBox="1"/>
          <p:nvPr/>
        </p:nvSpPr>
        <p:spPr>
          <a:xfrm>
            <a:off x="682388" y="368490"/>
            <a:ext cx="1085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Categories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genes – all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tissues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(Max, 4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plots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26FF8D-0284-634B-AA62-4B33CF33C789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FBC79060-4911-8446-AFAB-BAE0FB4A2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3412"/>
            <a:ext cx="5878721" cy="5634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E00487-F353-7645-A755-57C7330C5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721" y="1223412"/>
            <a:ext cx="3543300" cy="520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6BDA76-4303-D642-82E3-F0C7DF0834E7}"/>
              </a:ext>
            </a:extLst>
          </p:cNvPr>
          <p:cNvSpPr txBox="1"/>
          <p:nvPr/>
        </p:nvSpPr>
        <p:spPr>
          <a:xfrm>
            <a:off x="9422021" y="2124418"/>
            <a:ext cx="29075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Tissue</a:t>
            </a:r>
            <a:r>
              <a:rPr lang="sv-SE" dirty="0"/>
              <a:t> </a:t>
            </a:r>
            <a:r>
              <a:rPr lang="sv-SE" dirty="0" err="1"/>
              <a:t>enriched</a:t>
            </a:r>
            <a:r>
              <a:rPr lang="sv-SE" dirty="0"/>
              <a:t> / </a:t>
            </a:r>
            <a:r>
              <a:rPr lang="sv-SE" dirty="0" err="1"/>
              <a:t>group</a:t>
            </a:r>
            <a:r>
              <a:rPr lang="sv-SE" dirty="0"/>
              <a:t> </a:t>
            </a:r>
            <a:r>
              <a:rPr lang="sv-SE" dirty="0" err="1"/>
              <a:t>enriched</a:t>
            </a:r>
            <a:r>
              <a:rPr lang="sv-SE" dirty="0"/>
              <a:t> gene sets:</a:t>
            </a:r>
          </a:p>
          <a:p>
            <a:endParaRPr lang="sv-SE" dirty="0"/>
          </a:p>
          <a:p>
            <a:r>
              <a:rPr lang="sv-SE" dirty="0" err="1"/>
              <a:t>compare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mean</a:t>
            </a:r>
            <a:r>
              <a:rPr lang="sv-SE" dirty="0"/>
              <a:t> </a:t>
            </a:r>
            <a:r>
              <a:rPr lang="sv-SE" dirty="0" err="1"/>
              <a:t>value</a:t>
            </a:r>
            <a:r>
              <a:rPr lang="sv-SE" dirty="0"/>
              <a:t>, red (</a:t>
            </a:r>
            <a:r>
              <a:rPr lang="sv-SE" dirty="0" err="1"/>
              <a:t>up-regulated</a:t>
            </a:r>
            <a:r>
              <a:rPr lang="sv-SE" dirty="0"/>
              <a:t>), green (down-</a:t>
            </a:r>
            <a:r>
              <a:rPr lang="sv-SE" dirty="0" err="1"/>
              <a:t>regulated</a:t>
            </a:r>
            <a:r>
              <a:rPr lang="sv-SE" dirty="0"/>
              <a:t>)</a:t>
            </a:r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r>
              <a:rPr lang="sv-SE" dirty="0" err="1"/>
              <a:t>Specificity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91076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80C229-F231-8E45-9B16-B23D0C80B0FE}"/>
              </a:ext>
            </a:extLst>
          </p:cNvPr>
          <p:cNvSpPr txBox="1"/>
          <p:nvPr/>
        </p:nvSpPr>
        <p:spPr>
          <a:xfrm>
            <a:off x="682387" y="368490"/>
            <a:ext cx="8502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Elevated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genes – all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tissues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(Max)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7BD19F-3514-014D-91E3-ADFFF4547A7F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A4FC2BA-6186-274D-A6E1-AEF9E5724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66" y="1275635"/>
            <a:ext cx="8396937" cy="55823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9D2EB0-5F4A-6344-B75D-65C13FF9387D}"/>
              </a:ext>
            </a:extLst>
          </p:cNvPr>
          <p:cNvSpPr txBox="1"/>
          <p:nvPr/>
        </p:nvSpPr>
        <p:spPr>
          <a:xfrm>
            <a:off x="9288966" y="2179674"/>
            <a:ext cx="26513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sv-SE" dirty="0" err="1"/>
              <a:t>Top</a:t>
            </a:r>
            <a:r>
              <a:rPr lang="sv-SE" dirty="0"/>
              <a:t> 1% </a:t>
            </a:r>
            <a:r>
              <a:rPr lang="sv-SE" dirty="0" err="1"/>
              <a:t>abundance</a:t>
            </a:r>
            <a:r>
              <a:rPr lang="sv-SE" dirty="0"/>
              <a:t> genes plus </a:t>
            </a:r>
            <a:r>
              <a:rPr lang="sv-SE" dirty="0" err="1"/>
              <a:t>top</a:t>
            </a:r>
            <a:r>
              <a:rPr lang="sv-SE" dirty="0"/>
              <a:t> 10 per </a:t>
            </a:r>
            <a:r>
              <a:rPr lang="sv-SE" dirty="0" err="1"/>
              <a:t>tissue</a:t>
            </a:r>
            <a:endParaRPr lang="sv-SE" dirty="0"/>
          </a:p>
          <a:p>
            <a:pPr marL="342900" indent="-342900">
              <a:buAutoNum type="arabicPeriod"/>
            </a:pPr>
            <a:endParaRPr lang="sv-SE" dirty="0"/>
          </a:p>
          <a:p>
            <a:pPr marL="342900" indent="-342900">
              <a:buAutoNum type="arabicPeriod"/>
            </a:pPr>
            <a:r>
              <a:rPr lang="sv-SE" dirty="0"/>
              <a:t>Just </a:t>
            </a:r>
            <a:r>
              <a:rPr lang="sv-SE" dirty="0" err="1"/>
              <a:t>tissue</a:t>
            </a:r>
            <a:r>
              <a:rPr lang="sv-SE" dirty="0"/>
              <a:t> </a:t>
            </a:r>
            <a:r>
              <a:rPr lang="sv-SE" dirty="0" err="1"/>
              <a:t>enriched</a:t>
            </a:r>
            <a:r>
              <a:rPr lang="sv-SE" dirty="0"/>
              <a:t> genes</a:t>
            </a:r>
          </a:p>
        </p:txBody>
      </p:sp>
    </p:spTree>
    <p:extLst>
      <p:ext uri="{BB962C8B-B14F-4D97-AF65-F5344CB8AC3E}">
        <p14:creationId xmlns:p14="http://schemas.microsoft.com/office/powerpoint/2010/main" val="2155995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FF02C9-8954-F64A-B5E1-0D055B56C0C7}"/>
              </a:ext>
            </a:extLst>
          </p:cNvPr>
          <p:cNvSpPr txBox="1"/>
          <p:nvPr/>
        </p:nvSpPr>
        <p:spPr>
          <a:xfrm>
            <a:off x="682388" y="368490"/>
            <a:ext cx="9266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Elevated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genes – all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tissues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(Max)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1215AA-E659-3342-A588-3796614D9CC0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DA4002E-F386-1B4E-9719-D8A7B47C0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593" y="1223412"/>
            <a:ext cx="8426650" cy="55994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7EAE0B-991A-E943-9D70-96A2C97DD923}"/>
              </a:ext>
            </a:extLst>
          </p:cNvPr>
          <p:cNvSpPr txBox="1"/>
          <p:nvPr/>
        </p:nvSpPr>
        <p:spPr>
          <a:xfrm>
            <a:off x="9656956" y="4705815"/>
            <a:ext cx="2642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classifications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genes???</a:t>
            </a:r>
          </a:p>
        </p:txBody>
      </p:sp>
    </p:spTree>
    <p:extLst>
      <p:ext uri="{BB962C8B-B14F-4D97-AF65-F5344CB8AC3E}">
        <p14:creationId xmlns:p14="http://schemas.microsoft.com/office/powerpoint/2010/main" val="545843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B53A69-F78C-DE43-A9BA-07DFCB967DED}"/>
              </a:ext>
            </a:extLst>
          </p:cNvPr>
          <p:cNvSpPr txBox="1"/>
          <p:nvPr/>
        </p:nvSpPr>
        <p:spPr>
          <a:xfrm>
            <a:off x="682388" y="368490"/>
            <a:ext cx="1135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/ Brain atlas –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hierarchy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plot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(1. Max; 2. Wen)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044ED9-ACB7-2441-BB84-FA9EB2EA0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162" y="1223412"/>
            <a:ext cx="5719960" cy="563458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02B094-C0A6-014B-9F38-0F96553B9FFC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152701-3C77-384D-957D-971F9214C62B}"/>
              </a:ext>
            </a:extLst>
          </p:cNvPr>
          <p:cNvSpPr txBox="1"/>
          <p:nvPr/>
        </p:nvSpPr>
        <p:spPr>
          <a:xfrm>
            <a:off x="480021" y="1223412"/>
            <a:ext cx="404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E66C54-0D79-9144-8128-6F7F7899312F}"/>
              </a:ext>
            </a:extLst>
          </p:cNvPr>
          <p:cNvSpPr txBox="1"/>
          <p:nvPr/>
        </p:nvSpPr>
        <p:spPr>
          <a:xfrm>
            <a:off x="6418624" y="1223412"/>
            <a:ext cx="404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B6023D-0556-DA4C-ADF9-BE7326677E61}"/>
              </a:ext>
            </a:extLst>
          </p:cNvPr>
          <p:cNvSpPr txBox="1"/>
          <p:nvPr/>
        </p:nvSpPr>
        <p:spPr>
          <a:xfrm>
            <a:off x="6823358" y="2080347"/>
            <a:ext cx="49617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 err="1"/>
              <a:t>Network</a:t>
            </a:r>
            <a:r>
              <a:rPr lang="sv-SE" sz="3200" dirty="0"/>
              <a:t> </a:t>
            </a:r>
            <a:r>
              <a:rPr lang="sv-SE" sz="3200" dirty="0" err="1"/>
              <a:t>of</a:t>
            </a:r>
            <a:r>
              <a:rPr lang="sv-SE" sz="3200" dirty="0"/>
              <a:t> </a:t>
            </a:r>
            <a:r>
              <a:rPr lang="sv-SE" sz="3200" dirty="0" err="1"/>
              <a:t>overlap</a:t>
            </a:r>
            <a:r>
              <a:rPr lang="sv-SE" sz="3200" dirty="0"/>
              <a:t> genes</a:t>
            </a:r>
          </a:p>
          <a:p>
            <a:r>
              <a:rPr lang="sv-SE" sz="3200" dirty="0"/>
              <a:t>Or </a:t>
            </a:r>
            <a:r>
              <a:rPr lang="sv-SE" sz="3200" dirty="0" err="1"/>
              <a:t>overlap</a:t>
            </a:r>
            <a:r>
              <a:rPr lang="sv-SE" sz="3200" dirty="0"/>
              <a:t> gene </a:t>
            </a:r>
            <a:r>
              <a:rPr lang="sv-SE" sz="3200" dirty="0" err="1"/>
              <a:t>numbers</a:t>
            </a:r>
            <a:endParaRPr lang="sv-SE" sz="3200" dirty="0"/>
          </a:p>
          <a:p>
            <a:endParaRPr lang="sv-SE" sz="3200" dirty="0"/>
          </a:p>
          <a:p>
            <a:r>
              <a:rPr lang="sv-SE" sz="3200" dirty="0" err="1"/>
              <a:t>Heatmap</a:t>
            </a:r>
            <a:r>
              <a:rPr lang="sv-SE" sz="3200" dirty="0"/>
              <a:t> </a:t>
            </a:r>
            <a:r>
              <a:rPr lang="sv-SE" sz="3200" dirty="0" err="1"/>
              <a:t>of</a:t>
            </a:r>
            <a:r>
              <a:rPr lang="sv-SE" sz="3200" dirty="0"/>
              <a:t> gene </a:t>
            </a:r>
            <a:r>
              <a:rPr lang="sv-SE" sz="3200" dirty="0" err="1"/>
              <a:t>numbers</a:t>
            </a:r>
            <a:endParaRPr lang="sv-SE" sz="3200" dirty="0"/>
          </a:p>
          <a:p>
            <a:endParaRPr lang="sv-SE" sz="3200" dirty="0"/>
          </a:p>
          <a:p>
            <a:r>
              <a:rPr lang="sv-SE" sz="3200" dirty="0" err="1"/>
              <a:t>cytoscape</a:t>
            </a:r>
            <a:endParaRPr lang="sv-SE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10C953-6D24-214A-AA71-977F3EE18F83}"/>
              </a:ext>
            </a:extLst>
          </p:cNvPr>
          <p:cNvSpPr txBox="1"/>
          <p:nvPr/>
        </p:nvSpPr>
        <p:spPr>
          <a:xfrm>
            <a:off x="5315803" y="6088566"/>
            <a:ext cx="6716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Group </a:t>
            </a:r>
            <a:r>
              <a:rPr lang="sv-SE" dirty="0" err="1"/>
              <a:t>enriched</a:t>
            </a:r>
            <a:r>
              <a:rPr lang="sv-SE" dirty="0"/>
              <a:t> chord </a:t>
            </a:r>
            <a:r>
              <a:rPr lang="sv-SE" dirty="0" err="1"/>
              <a:t>plots</a:t>
            </a:r>
            <a:r>
              <a:rPr lang="sv-SE" dirty="0"/>
              <a:t> (</a:t>
            </a:r>
            <a:r>
              <a:rPr lang="sv-SE" dirty="0" err="1"/>
              <a:t>blood</a:t>
            </a:r>
            <a:r>
              <a:rPr lang="sv-SE" dirty="0"/>
              <a:t> 2 versions </a:t>
            </a:r>
            <a:r>
              <a:rPr lang="sv-SE" dirty="0" err="1"/>
              <a:t>with</a:t>
            </a:r>
            <a:r>
              <a:rPr lang="sv-SE" dirty="0"/>
              <a:t> 6/18 </a:t>
            </a:r>
            <a:r>
              <a:rPr lang="sv-SE" dirty="0" err="1"/>
              <a:t>types</a:t>
            </a:r>
            <a:r>
              <a:rPr lang="sv-SE" dirty="0"/>
              <a:t>, </a:t>
            </a:r>
            <a:r>
              <a:rPr lang="sv-SE" dirty="0" err="1"/>
              <a:t>brain</a:t>
            </a:r>
            <a:r>
              <a:rPr lang="sv-SE" dirty="0"/>
              <a:t> 12 regions) , </a:t>
            </a:r>
            <a:r>
              <a:rPr lang="sv-SE" dirty="0" err="1"/>
              <a:t>add</a:t>
            </a:r>
            <a:r>
              <a:rPr lang="sv-SE" dirty="0"/>
              <a:t> bar </a:t>
            </a:r>
            <a:r>
              <a:rPr lang="sv-SE" dirty="0" err="1"/>
              <a:t>plot</a:t>
            </a:r>
            <a:r>
              <a:rPr lang="sv-SE" dirty="0"/>
              <a:t> (</a:t>
            </a:r>
            <a:r>
              <a:rPr lang="sv-SE" dirty="0" err="1"/>
              <a:t>numbers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different </a:t>
            </a:r>
            <a:r>
              <a:rPr lang="sv-SE" dirty="0" err="1"/>
              <a:t>categories</a:t>
            </a:r>
            <a:r>
              <a:rPr lang="sv-S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3151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3780F9-0CEF-9D49-838C-5A68C7741DB2}"/>
              </a:ext>
            </a:extLst>
          </p:cNvPr>
          <p:cNvSpPr txBox="1"/>
          <p:nvPr/>
        </p:nvSpPr>
        <p:spPr>
          <a:xfrm>
            <a:off x="682387" y="368490"/>
            <a:ext cx="10964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/ Brain atlas –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(Wen)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687B27-57D5-D140-8B4A-4AE554CCEDAC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1DD8C88-54BD-9F47-99F6-B3079C1CDB7F}"/>
              </a:ext>
            </a:extLst>
          </p:cNvPr>
          <p:cNvSpPr txBox="1"/>
          <p:nvPr/>
        </p:nvSpPr>
        <p:spPr>
          <a:xfrm>
            <a:off x="5539198" y="1268382"/>
            <a:ext cx="66028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sv-SE" sz="2400" dirty="0" err="1"/>
              <a:t>Compare</a:t>
            </a:r>
            <a:r>
              <a:rPr lang="sv-SE" sz="2400" dirty="0"/>
              <a:t> CVs </a:t>
            </a:r>
            <a:r>
              <a:rPr lang="sv-SE" sz="2400" dirty="0" err="1"/>
              <a:t>of</a:t>
            </a:r>
            <a:r>
              <a:rPr lang="sv-SE" sz="2400" dirty="0"/>
              <a:t> genes (</a:t>
            </a:r>
            <a:r>
              <a:rPr lang="sv-SE" sz="2400" dirty="0" err="1"/>
              <a:t>within</a:t>
            </a:r>
            <a:r>
              <a:rPr lang="sv-SE" sz="2400" dirty="0"/>
              <a:t> </a:t>
            </a:r>
            <a:r>
              <a:rPr lang="sv-SE" sz="2400" dirty="0" err="1"/>
              <a:t>tissues</a:t>
            </a:r>
            <a:r>
              <a:rPr lang="sv-SE" sz="2400" dirty="0"/>
              <a:t> and </a:t>
            </a:r>
            <a:r>
              <a:rPr lang="sv-SE" sz="2400" dirty="0" err="1"/>
              <a:t>among</a:t>
            </a:r>
            <a:r>
              <a:rPr lang="sv-SE" sz="2400" dirty="0"/>
              <a:t> </a:t>
            </a:r>
            <a:r>
              <a:rPr lang="sv-SE" sz="2400" dirty="0" err="1"/>
              <a:t>tissues</a:t>
            </a:r>
            <a:r>
              <a:rPr lang="sv-SE" sz="2400" dirty="0"/>
              <a:t>)</a:t>
            </a:r>
          </a:p>
          <a:p>
            <a:pPr marL="457200" indent="-457200">
              <a:buFontTx/>
              <a:buAutoNum type="arabicPeriod"/>
            </a:pPr>
            <a:r>
              <a:rPr lang="sv-SE" sz="2400" dirty="0" err="1"/>
              <a:t>Correlations</a:t>
            </a:r>
            <a:r>
              <a:rPr lang="sv-SE" sz="2400" dirty="0"/>
              <a:t> </a:t>
            </a:r>
            <a:r>
              <a:rPr lang="sv-SE" sz="2400" dirty="0" err="1"/>
              <a:t>of</a:t>
            </a:r>
            <a:r>
              <a:rPr lang="sv-SE" sz="2400" dirty="0"/>
              <a:t> </a:t>
            </a:r>
            <a:r>
              <a:rPr lang="sv-SE" sz="2400" dirty="0" err="1"/>
              <a:t>Samples</a:t>
            </a:r>
            <a:r>
              <a:rPr lang="sv-SE" sz="2400" dirty="0"/>
              <a:t> </a:t>
            </a:r>
            <a:r>
              <a:rPr lang="sv-SE" sz="2400" dirty="0" err="1"/>
              <a:t>within</a:t>
            </a:r>
            <a:r>
              <a:rPr lang="sv-SE" sz="2400" dirty="0"/>
              <a:t> </a:t>
            </a:r>
            <a:r>
              <a:rPr lang="sv-SE" sz="2400" dirty="0" err="1"/>
              <a:t>tissues</a:t>
            </a:r>
            <a:r>
              <a:rPr lang="sv-SE" sz="2400" dirty="0"/>
              <a:t> or </a:t>
            </a:r>
            <a:r>
              <a:rPr lang="sv-SE" sz="2400" dirty="0" err="1"/>
              <a:t>tissue</a:t>
            </a:r>
            <a:r>
              <a:rPr lang="sv-SE" sz="2400" dirty="0"/>
              <a:t> variations</a:t>
            </a:r>
          </a:p>
          <a:p>
            <a:pPr marL="457200" indent="-457200">
              <a:buAutoNum type="arabicPeriod"/>
            </a:pPr>
            <a:r>
              <a:rPr lang="sv-SE" sz="2400" dirty="0"/>
              <a:t>distribution </a:t>
            </a:r>
            <a:r>
              <a:rPr lang="sv-SE" sz="2400" dirty="0" err="1"/>
              <a:t>of</a:t>
            </a:r>
            <a:r>
              <a:rPr lang="sv-SE" sz="2400" dirty="0"/>
              <a:t> CVs </a:t>
            </a:r>
            <a:r>
              <a:rPr lang="sv-SE" sz="2400" dirty="0" err="1"/>
              <a:t>of</a:t>
            </a:r>
            <a:r>
              <a:rPr lang="sv-SE" sz="2400" dirty="0"/>
              <a:t> genes - different </a:t>
            </a:r>
            <a:r>
              <a:rPr lang="sv-SE" sz="2400" dirty="0" err="1"/>
              <a:t>tissues</a:t>
            </a:r>
            <a:endParaRPr lang="sv-SE" sz="2400" dirty="0"/>
          </a:p>
          <a:p>
            <a:pPr marL="457200" indent="-457200">
              <a:buAutoNum type="arabicPeriod"/>
            </a:pPr>
            <a:endParaRPr lang="sv-SE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1C2FFB-5EA3-AB4B-B859-8C063E8EE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2" y="1479639"/>
            <a:ext cx="5367454" cy="48867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D2ADAD-569A-754E-A1D2-D8115CD02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746" y="3195349"/>
            <a:ext cx="648736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65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386</Words>
  <Application>Microsoft Macintosh PowerPoint</Application>
  <PresentationFormat>Widescreen</PresentationFormat>
  <Paragraphs>62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 Plots for blood/brain 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Plots for blood/brain atlas</dc:title>
  <dc:creator>Microsoft Office User</dc:creator>
  <cp:lastModifiedBy>Microsoft Office User</cp:lastModifiedBy>
  <cp:revision>155</cp:revision>
  <dcterms:created xsi:type="dcterms:W3CDTF">2018-12-19T19:10:30Z</dcterms:created>
  <dcterms:modified xsi:type="dcterms:W3CDTF">2019-01-08T13:31:45Z</dcterms:modified>
</cp:coreProperties>
</file>